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5" Type="http://schemas.openxmlformats.org/officeDocument/2006/relationships/slideLayout" Target="../slideLayouts/slideLayout1.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5" Type="http://schemas.openxmlformats.org/officeDocument/2006/relationships/slideLayout" Target="../slideLayouts/slideLayout1.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8" Type="http://schemas.openxmlformats.org/officeDocument/2006/relationships/slideLayout" Target="../slideLayouts/slideLayout1.xml"/><Relationship Id="rId9"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864037" y="1052036"/>
            <a:ext cx="7415927" cy="5323284"/>
          </a:xfrm>
          <a:prstGeom prst="rect">
            <a:avLst/>
          </a:prstGeom>
          <a:noFill/>
          <a:ln/>
        </p:spPr>
        <p:txBody>
          <a:bodyPr wrap="square" rtlCol="0" anchor="t"/>
          <a:lstStyle/>
          <a:p>
            <a:pPr indent="0" marL="0">
              <a:lnSpc>
                <a:spcPts val="8384"/>
              </a:lnSpc>
              <a:buNone/>
            </a:pPr>
            <a:r>
              <a:rPr lang="en-US" sz="6707" dirty="0">
                <a:solidFill>
                  <a:srgbClr val="97B8FF"/>
                </a:solidFill>
                <a:latin typeface="Sora" pitchFamily="34" charset="0"/>
                <a:ea typeface="Sora" pitchFamily="34" charset="-122"/>
                <a:cs typeface="Sora" pitchFamily="34" charset="-120"/>
              </a:rPr>
              <a:t>Alternating Minimization: A Powerful Optimization Technique</a:t>
            </a:r>
            <a:endParaRPr lang="en-US" sz="6707" dirty="0"/>
          </a:p>
        </p:txBody>
      </p:sp>
      <p:sp>
        <p:nvSpPr>
          <p:cNvPr id="6" name="Shape 2"/>
          <p:cNvSpPr/>
          <p:nvPr/>
        </p:nvSpPr>
        <p:spPr>
          <a:xfrm>
            <a:off x="864037" y="6764060"/>
            <a:ext cx="394930" cy="394930"/>
          </a:xfrm>
          <a:prstGeom prst="roundRect">
            <a:avLst>
              <a:gd name="adj" fmla="val 23151155"/>
            </a:avLst>
          </a:prstGeom>
          <a:noFill/>
          <a:ln w="7620">
            <a:solidFill>
              <a:srgbClr val="FFFFFF"/>
            </a:solidFill>
            <a:prstDash val="solid"/>
          </a:ln>
        </p:spPr>
      </p:sp>
      <p:pic>
        <p:nvPicPr>
          <p:cNvPr id="7" name="Image 2" descr="preencoded.png">    </p:cNvPr>
          <p:cNvPicPr>
            <a:picLocks noChangeAspect="1"/>
          </p:cNvPicPr>
          <p:nvPr/>
        </p:nvPicPr>
        <p:blipFill>
          <a:blip r:embed="rId3"/>
          <a:stretch>
            <a:fillRect/>
          </a:stretch>
        </p:blipFill>
        <p:spPr>
          <a:xfrm>
            <a:off x="871657" y="6771680"/>
            <a:ext cx="379690" cy="379690"/>
          </a:xfrm>
          <a:prstGeom prst="rect">
            <a:avLst/>
          </a:prstGeom>
        </p:spPr>
      </p:pic>
      <p:sp>
        <p:nvSpPr>
          <p:cNvPr id="8" name="Text 3"/>
          <p:cNvSpPr/>
          <p:nvPr/>
        </p:nvSpPr>
        <p:spPr>
          <a:xfrm>
            <a:off x="1382316" y="6745605"/>
            <a:ext cx="2590205" cy="431959"/>
          </a:xfrm>
          <a:prstGeom prst="rect">
            <a:avLst/>
          </a:prstGeom>
          <a:noFill/>
          <a:ln/>
        </p:spPr>
        <p:txBody>
          <a:bodyPr wrap="none" rtlCol="0" anchor="t"/>
          <a:lstStyle/>
          <a:p>
            <a:pPr algn="l" indent="0" marL="0">
              <a:lnSpc>
                <a:spcPts val="3402"/>
              </a:lnSpc>
              <a:buNone/>
            </a:pPr>
            <a:r>
              <a:rPr lang="en-US" sz="2430" b="1" dirty="0">
                <a:solidFill>
                  <a:srgbClr val="E0D6DE"/>
                </a:solidFill>
                <a:latin typeface="Noto Sans TC" pitchFamily="34" charset="0"/>
                <a:ea typeface="Noto Sans TC" pitchFamily="34" charset="-122"/>
                <a:cs typeface="Noto Sans TC" pitchFamily="34" charset="-120"/>
              </a:rPr>
              <a:t>by Wai-Shing Luk</a:t>
            </a:r>
            <a:endParaRPr lang="en-US" sz="2430" dirty="0"/>
          </a:p>
        </p:txBody>
      </p:sp>
      <p:pic>
        <p:nvPicPr>
          <p:cNvPr id="9"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14720" y="1319093"/>
            <a:ext cx="7914561" cy="1097756"/>
          </a:xfrm>
          <a:prstGeom prst="rect">
            <a:avLst/>
          </a:prstGeom>
          <a:noFill/>
          <a:ln/>
        </p:spPr>
        <p:txBody>
          <a:bodyPr wrap="square" rtlCol="0" anchor="t"/>
          <a:lstStyle/>
          <a:p>
            <a:pPr indent="0" marL="0">
              <a:lnSpc>
                <a:spcPts val="4322"/>
              </a:lnSpc>
              <a:buNone/>
            </a:pPr>
            <a:r>
              <a:rPr lang="en-US" sz="3458" dirty="0">
                <a:solidFill>
                  <a:srgbClr val="97B8FF"/>
                </a:solidFill>
                <a:latin typeface="Sora" pitchFamily="34" charset="0"/>
                <a:ea typeface="Sora" pitchFamily="34" charset="-122"/>
                <a:cs typeface="Sora" pitchFamily="34" charset="-120"/>
              </a:rPr>
              <a:t>Understanding Alternating Minimization</a:t>
            </a:r>
            <a:endParaRPr lang="en-US" sz="3458" dirty="0"/>
          </a:p>
        </p:txBody>
      </p:sp>
      <p:sp>
        <p:nvSpPr>
          <p:cNvPr id="6" name="Shape 2"/>
          <p:cNvSpPr/>
          <p:nvPr/>
        </p:nvSpPr>
        <p:spPr>
          <a:xfrm>
            <a:off x="866656" y="2680216"/>
            <a:ext cx="22860" cy="4230291"/>
          </a:xfrm>
          <a:prstGeom prst="roundRect">
            <a:avLst>
              <a:gd name="adj" fmla="val 115257"/>
            </a:avLst>
          </a:prstGeom>
          <a:solidFill>
            <a:srgbClr val="3F3F44"/>
          </a:solidFill>
          <a:ln/>
        </p:spPr>
      </p:sp>
      <p:sp>
        <p:nvSpPr>
          <p:cNvPr id="7" name="Shape 3"/>
          <p:cNvSpPr/>
          <p:nvPr/>
        </p:nvSpPr>
        <p:spPr>
          <a:xfrm>
            <a:off x="1052810" y="3063835"/>
            <a:ext cx="614720" cy="22860"/>
          </a:xfrm>
          <a:prstGeom prst="roundRect">
            <a:avLst>
              <a:gd name="adj" fmla="val 115257"/>
            </a:avLst>
          </a:prstGeom>
          <a:solidFill>
            <a:srgbClr val="3F3F44"/>
          </a:solidFill>
          <a:ln/>
        </p:spPr>
      </p:sp>
      <p:sp>
        <p:nvSpPr>
          <p:cNvPr id="8" name="Shape 4"/>
          <p:cNvSpPr/>
          <p:nvPr/>
        </p:nvSpPr>
        <p:spPr>
          <a:xfrm>
            <a:off x="680502" y="2877741"/>
            <a:ext cx="395168" cy="395168"/>
          </a:xfrm>
          <a:prstGeom prst="roundRect">
            <a:avLst>
              <a:gd name="adj" fmla="val 6667"/>
            </a:avLst>
          </a:prstGeom>
          <a:solidFill>
            <a:srgbClr val="26262B"/>
          </a:solidFill>
          <a:ln/>
        </p:spPr>
      </p:sp>
      <p:sp>
        <p:nvSpPr>
          <p:cNvPr id="9" name="Text 5"/>
          <p:cNvSpPr/>
          <p:nvPr/>
        </p:nvSpPr>
        <p:spPr>
          <a:xfrm>
            <a:off x="822305" y="2943582"/>
            <a:ext cx="111443"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1</a:t>
            </a:r>
            <a:endParaRPr lang="en-US" sz="2075" dirty="0"/>
          </a:p>
        </p:txBody>
      </p:sp>
      <p:sp>
        <p:nvSpPr>
          <p:cNvPr id="10" name="Text 6"/>
          <p:cNvSpPr/>
          <p:nvPr/>
        </p:nvSpPr>
        <p:spPr>
          <a:xfrm>
            <a:off x="1844159" y="2855833"/>
            <a:ext cx="2308503"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Variable Partitioning</a:t>
            </a:r>
            <a:endParaRPr lang="en-US" sz="1729" dirty="0"/>
          </a:p>
        </p:txBody>
      </p:sp>
      <p:sp>
        <p:nvSpPr>
          <p:cNvPr id="11" name="Text 7"/>
          <p:cNvSpPr/>
          <p:nvPr/>
        </p:nvSpPr>
        <p:spPr>
          <a:xfrm>
            <a:off x="1844159" y="3235643"/>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The variables of the optimization problem are divided into two or more blocks, allowing for a more manageable optimization process.</a:t>
            </a:r>
            <a:endParaRPr lang="en-US" sz="1383" dirty="0"/>
          </a:p>
        </p:txBody>
      </p:sp>
      <p:sp>
        <p:nvSpPr>
          <p:cNvPr id="12" name="Shape 8"/>
          <p:cNvSpPr/>
          <p:nvPr/>
        </p:nvSpPr>
        <p:spPr>
          <a:xfrm>
            <a:off x="1052810" y="4532471"/>
            <a:ext cx="614720" cy="22860"/>
          </a:xfrm>
          <a:prstGeom prst="roundRect">
            <a:avLst>
              <a:gd name="adj" fmla="val 115257"/>
            </a:avLst>
          </a:prstGeom>
          <a:solidFill>
            <a:srgbClr val="3F3F44"/>
          </a:solidFill>
          <a:ln/>
        </p:spPr>
      </p:sp>
      <p:sp>
        <p:nvSpPr>
          <p:cNvPr id="13" name="Shape 9"/>
          <p:cNvSpPr/>
          <p:nvPr/>
        </p:nvSpPr>
        <p:spPr>
          <a:xfrm>
            <a:off x="680502" y="4346377"/>
            <a:ext cx="395168" cy="395168"/>
          </a:xfrm>
          <a:prstGeom prst="roundRect">
            <a:avLst>
              <a:gd name="adj" fmla="val 6667"/>
            </a:avLst>
          </a:prstGeom>
          <a:solidFill>
            <a:srgbClr val="26262B"/>
          </a:solidFill>
          <a:ln/>
        </p:spPr>
      </p:sp>
      <p:sp>
        <p:nvSpPr>
          <p:cNvPr id="14" name="Text 10"/>
          <p:cNvSpPr/>
          <p:nvPr/>
        </p:nvSpPr>
        <p:spPr>
          <a:xfrm>
            <a:off x="795992" y="4412218"/>
            <a:ext cx="164187"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2</a:t>
            </a:r>
            <a:endParaRPr lang="en-US" sz="2075" dirty="0"/>
          </a:p>
        </p:txBody>
      </p:sp>
      <p:sp>
        <p:nvSpPr>
          <p:cNvPr id="15" name="Text 11"/>
          <p:cNvSpPr/>
          <p:nvPr/>
        </p:nvSpPr>
        <p:spPr>
          <a:xfrm>
            <a:off x="1844159" y="4324469"/>
            <a:ext cx="2465784"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Iterative Optimization</a:t>
            </a:r>
            <a:endParaRPr lang="en-US" sz="1729" dirty="0"/>
          </a:p>
        </p:txBody>
      </p:sp>
      <p:sp>
        <p:nvSpPr>
          <p:cNvPr id="16" name="Text 12"/>
          <p:cNvSpPr/>
          <p:nvPr/>
        </p:nvSpPr>
        <p:spPr>
          <a:xfrm>
            <a:off x="1844159" y="4704278"/>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The algorithm repeatedly optimizes over one block of variables while keeping the others fixed, alternating between the blocks until convergence.</a:t>
            </a:r>
            <a:endParaRPr lang="en-US" sz="1383" dirty="0"/>
          </a:p>
        </p:txBody>
      </p:sp>
      <p:sp>
        <p:nvSpPr>
          <p:cNvPr id="17" name="Shape 13"/>
          <p:cNvSpPr/>
          <p:nvPr/>
        </p:nvSpPr>
        <p:spPr>
          <a:xfrm>
            <a:off x="1052810" y="6001107"/>
            <a:ext cx="614720" cy="22860"/>
          </a:xfrm>
          <a:prstGeom prst="roundRect">
            <a:avLst>
              <a:gd name="adj" fmla="val 115257"/>
            </a:avLst>
          </a:prstGeom>
          <a:solidFill>
            <a:srgbClr val="3F3F44"/>
          </a:solidFill>
          <a:ln/>
        </p:spPr>
      </p:sp>
      <p:sp>
        <p:nvSpPr>
          <p:cNvPr id="18" name="Shape 14"/>
          <p:cNvSpPr/>
          <p:nvPr/>
        </p:nvSpPr>
        <p:spPr>
          <a:xfrm>
            <a:off x="680502" y="5815013"/>
            <a:ext cx="395168" cy="395168"/>
          </a:xfrm>
          <a:prstGeom prst="roundRect">
            <a:avLst>
              <a:gd name="adj" fmla="val 6667"/>
            </a:avLst>
          </a:prstGeom>
          <a:solidFill>
            <a:srgbClr val="26262B"/>
          </a:solidFill>
          <a:ln/>
        </p:spPr>
      </p:sp>
      <p:sp>
        <p:nvSpPr>
          <p:cNvPr id="19" name="Text 15"/>
          <p:cNvSpPr/>
          <p:nvPr/>
        </p:nvSpPr>
        <p:spPr>
          <a:xfrm>
            <a:off x="796350" y="5880854"/>
            <a:ext cx="163354"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3</a:t>
            </a:r>
            <a:endParaRPr lang="en-US" sz="2075" dirty="0"/>
          </a:p>
        </p:txBody>
      </p:sp>
      <p:sp>
        <p:nvSpPr>
          <p:cNvPr id="20" name="Text 16"/>
          <p:cNvSpPr/>
          <p:nvPr/>
        </p:nvSpPr>
        <p:spPr>
          <a:xfrm>
            <a:off x="1844159" y="5793105"/>
            <a:ext cx="2195632"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Convergence</a:t>
            </a:r>
            <a:endParaRPr lang="en-US" sz="1729" dirty="0"/>
          </a:p>
        </p:txBody>
      </p:sp>
      <p:sp>
        <p:nvSpPr>
          <p:cNvPr id="21" name="Text 17"/>
          <p:cNvSpPr/>
          <p:nvPr/>
        </p:nvSpPr>
        <p:spPr>
          <a:xfrm>
            <a:off x="1844159" y="6172914"/>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Under certain conditions, this iterative process converges to a local optimum, and in some cases, a global optimum.</a:t>
            </a:r>
            <a:endParaRPr lang="en-US" sz="1383"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2005489"/>
            <a:ext cx="12508706" cy="771525"/>
          </a:xfrm>
          <a:prstGeom prst="rect">
            <a:avLst/>
          </a:prstGeom>
          <a:noFill/>
          <a:ln/>
        </p:spPr>
        <p:txBody>
          <a:bodyPr wrap="none" rtlCol="0" anchor="t"/>
          <a:lstStyle/>
          <a:p>
            <a:pPr indent="0" marL="0">
              <a:lnSpc>
                <a:spcPts val="6075"/>
              </a:lnSpc>
              <a:buNone/>
            </a:pPr>
            <a:r>
              <a:rPr lang="en-US" sz="4860" dirty="0">
                <a:solidFill>
                  <a:srgbClr val="97B8FF"/>
                </a:solidFill>
                <a:latin typeface="Sora" pitchFamily="34" charset="0"/>
                <a:ea typeface="Sora" pitchFamily="34" charset="-122"/>
                <a:cs typeface="Sora" pitchFamily="34" charset="-120"/>
              </a:rPr>
              <a:t>Advantages of Alternating Minimization</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Simplification</a:t>
            </a:r>
            <a:endParaRPr lang="en-US" sz="2430" dirty="0"/>
          </a:p>
        </p:txBody>
      </p:sp>
      <p:sp>
        <p:nvSpPr>
          <p:cNvPr id="6" name="Text 3"/>
          <p:cNvSpPr/>
          <p:nvPr/>
        </p:nvSpPr>
        <p:spPr>
          <a:xfrm>
            <a:off x="864037" y="4026694"/>
            <a:ext cx="3898821" cy="1975247"/>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Alternating minimization transforms complex multi-variable problems into a series of simpler subproblems, making them more tractable to solve.</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Tractability</a:t>
            </a:r>
            <a:endParaRPr lang="en-US" sz="2430" dirty="0"/>
          </a:p>
        </p:txBody>
      </p:sp>
      <p:sp>
        <p:nvSpPr>
          <p:cNvPr id="8" name="Text 5"/>
          <p:cNvSpPr/>
          <p:nvPr/>
        </p:nvSpPr>
        <p:spPr>
          <a:xfrm>
            <a:off x="5372695" y="4026694"/>
            <a:ext cx="3898821" cy="1580198"/>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The technique often makes non-convex problems more tractable, allowing for the optimization of a wider range of problems.</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Interpretability</a:t>
            </a:r>
            <a:endParaRPr lang="en-US" sz="2430" dirty="0"/>
          </a:p>
        </p:txBody>
      </p:sp>
      <p:sp>
        <p:nvSpPr>
          <p:cNvPr id="10" name="Text 7"/>
          <p:cNvSpPr/>
          <p:nvPr/>
        </p:nvSpPr>
        <p:spPr>
          <a:xfrm>
            <a:off x="9881354" y="4026694"/>
            <a:ext cx="3898821" cy="1975247"/>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The iterative process can provide valuable insights into the structure of the problem, enhancing the understanding of the underlying system.</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13886" y="896779"/>
            <a:ext cx="7916227" cy="1096089"/>
          </a:xfrm>
          <a:prstGeom prst="rect">
            <a:avLst/>
          </a:prstGeom>
          <a:noFill/>
          <a:ln/>
        </p:spPr>
        <p:txBody>
          <a:bodyPr wrap="square" rtlCol="0" anchor="t"/>
          <a:lstStyle/>
          <a:p>
            <a:pPr indent="0" marL="0">
              <a:lnSpc>
                <a:spcPts val="4316"/>
              </a:lnSpc>
              <a:buNone/>
            </a:pPr>
            <a:r>
              <a:rPr lang="en-US" sz="3453" dirty="0">
                <a:solidFill>
                  <a:srgbClr val="97B8FF"/>
                </a:solidFill>
                <a:latin typeface="Sora" pitchFamily="34" charset="0"/>
                <a:ea typeface="Sora" pitchFamily="34" charset="-122"/>
                <a:cs typeface="Sora" pitchFamily="34" charset="-120"/>
              </a:rPr>
              <a:t>Applications of Alternating Minimization</a:t>
            </a:r>
            <a:endParaRPr lang="en-US" sz="3453" dirty="0"/>
          </a:p>
        </p:txBody>
      </p:sp>
      <p:sp>
        <p:nvSpPr>
          <p:cNvPr id="6" name="Shape 2"/>
          <p:cNvSpPr/>
          <p:nvPr/>
        </p:nvSpPr>
        <p:spPr>
          <a:xfrm>
            <a:off x="613886" y="2453283"/>
            <a:ext cx="394692" cy="394692"/>
          </a:xfrm>
          <a:prstGeom prst="roundRect">
            <a:avLst>
              <a:gd name="adj" fmla="val 6667"/>
            </a:avLst>
          </a:prstGeom>
          <a:solidFill>
            <a:srgbClr val="26262B"/>
          </a:solidFill>
          <a:ln/>
        </p:spPr>
      </p:sp>
      <p:sp>
        <p:nvSpPr>
          <p:cNvPr id="7" name="Text 3"/>
          <p:cNvSpPr/>
          <p:nvPr/>
        </p:nvSpPr>
        <p:spPr>
          <a:xfrm>
            <a:off x="755571" y="2519005"/>
            <a:ext cx="111323"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1</a:t>
            </a:r>
            <a:endParaRPr lang="en-US" sz="2072" dirty="0"/>
          </a:p>
        </p:txBody>
      </p:sp>
      <p:sp>
        <p:nvSpPr>
          <p:cNvPr id="8" name="Text 4"/>
          <p:cNvSpPr/>
          <p:nvPr/>
        </p:nvSpPr>
        <p:spPr>
          <a:xfrm>
            <a:off x="1183958" y="2453283"/>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Machine Learning</a:t>
            </a:r>
            <a:endParaRPr lang="en-US" sz="1727" dirty="0"/>
          </a:p>
        </p:txBody>
      </p:sp>
      <p:sp>
        <p:nvSpPr>
          <p:cNvPr id="9" name="Text 5"/>
          <p:cNvSpPr/>
          <p:nvPr/>
        </p:nvSpPr>
        <p:spPr>
          <a:xfrm>
            <a:off x="1183958" y="2832616"/>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Alternating minimization is used in techniques such as matrix factorization and the Expectation-Maximization (EM) algorithm.</a:t>
            </a:r>
            <a:endParaRPr lang="en-US" sz="1381" dirty="0"/>
          </a:p>
        </p:txBody>
      </p:sp>
      <p:sp>
        <p:nvSpPr>
          <p:cNvPr id="10" name="Shape 6"/>
          <p:cNvSpPr/>
          <p:nvPr/>
        </p:nvSpPr>
        <p:spPr>
          <a:xfrm>
            <a:off x="613886" y="3766304"/>
            <a:ext cx="394692" cy="394692"/>
          </a:xfrm>
          <a:prstGeom prst="roundRect">
            <a:avLst>
              <a:gd name="adj" fmla="val 6667"/>
            </a:avLst>
          </a:prstGeom>
          <a:solidFill>
            <a:srgbClr val="26262B"/>
          </a:solidFill>
          <a:ln/>
        </p:spPr>
      </p:sp>
      <p:sp>
        <p:nvSpPr>
          <p:cNvPr id="11" name="Text 7"/>
          <p:cNvSpPr/>
          <p:nvPr/>
        </p:nvSpPr>
        <p:spPr>
          <a:xfrm>
            <a:off x="729258" y="3832027"/>
            <a:ext cx="163949"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2</a:t>
            </a:r>
            <a:endParaRPr lang="en-US" sz="2072" dirty="0"/>
          </a:p>
        </p:txBody>
      </p:sp>
      <p:sp>
        <p:nvSpPr>
          <p:cNvPr id="12" name="Text 8"/>
          <p:cNvSpPr/>
          <p:nvPr/>
        </p:nvSpPr>
        <p:spPr>
          <a:xfrm>
            <a:off x="1183958" y="3766304"/>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Signal Processing</a:t>
            </a:r>
            <a:endParaRPr lang="en-US" sz="1727" dirty="0"/>
          </a:p>
        </p:txBody>
      </p:sp>
      <p:sp>
        <p:nvSpPr>
          <p:cNvPr id="13" name="Text 9"/>
          <p:cNvSpPr/>
          <p:nvPr/>
        </p:nvSpPr>
        <p:spPr>
          <a:xfrm>
            <a:off x="1183958" y="4145637"/>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It finds applications in blind source separation and dictionary learning, among other signal processing tasks.</a:t>
            </a:r>
            <a:endParaRPr lang="en-US" sz="1381" dirty="0"/>
          </a:p>
        </p:txBody>
      </p:sp>
      <p:sp>
        <p:nvSpPr>
          <p:cNvPr id="14" name="Shape 10"/>
          <p:cNvSpPr/>
          <p:nvPr/>
        </p:nvSpPr>
        <p:spPr>
          <a:xfrm>
            <a:off x="613886" y="5079325"/>
            <a:ext cx="394692" cy="394692"/>
          </a:xfrm>
          <a:prstGeom prst="roundRect">
            <a:avLst>
              <a:gd name="adj" fmla="val 6667"/>
            </a:avLst>
          </a:prstGeom>
          <a:solidFill>
            <a:srgbClr val="26262B"/>
          </a:solidFill>
          <a:ln/>
        </p:spPr>
      </p:sp>
      <p:sp>
        <p:nvSpPr>
          <p:cNvPr id="15" name="Text 11"/>
          <p:cNvSpPr/>
          <p:nvPr/>
        </p:nvSpPr>
        <p:spPr>
          <a:xfrm>
            <a:off x="729615" y="5145048"/>
            <a:ext cx="163116"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3</a:t>
            </a:r>
            <a:endParaRPr lang="en-US" sz="2072" dirty="0"/>
          </a:p>
        </p:txBody>
      </p:sp>
      <p:sp>
        <p:nvSpPr>
          <p:cNvPr id="16" name="Text 12"/>
          <p:cNvSpPr/>
          <p:nvPr/>
        </p:nvSpPr>
        <p:spPr>
          <a:xfrm>
            <a:off x="1183958" y="5079325"/>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Computer Vision</a:t>
            </a:r>
            <a:endParaRPr lang="en-US" sz="1727" dirty="0"/>
          </a:p>
        </p:txBody>
      </p:sp>
      <p:sp>
        <p:nvSpPr>
          <p:cNvPr id="17" name="Text 13"/>
          <p:cNvSpPr/>
          <p:nvPr/>
        </p:nvSpPr>
        <p:spPr>
          <a:xfrm>
            <a:off x="1183958" y="5458658"/>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Alternating minimization is employed in image denoising, segmentation, and other computer vision problems.</a:t>
            </a:r>
            <a:endParaRPr lang="en-US" sz="1381" dirty="0"/>
          </a:p>
        </p:txBody>
      </p:sp>
      <p:sp>
        <p:nvSpPr>
          <p:cNvPr id="18" name="Shape 14"/>
          <p:cNvSpPr/>
          <p:nvPr/>
        </p:nvSpPr>
        <p:spPr>
          <a:xfrm>
            <a:off x="613886" y="6392347"/>
            <a:ext cx="394692" cy="394692"/>
          </a:xfrm>
          <a:prstGeom prst="roundRect">
            <a:avLst>
              <a:gd name="adj" fmla="val 6667"/>
            </a:avLst>
          </a:prstGeom>
          <a:solidFill>
            <a:srgbClr val="26262B"/>
          </a:solidFill>
          <a:ln/>
        </p:spPr>
      </p:sp>
      <p:sp>
        <p:nvSpPr>
          <p:cNvPr id="19" name="Text 15"/>
          <p:cNvSpPr/>
          <p:nvPr/>
        </p:nvSpPr>
        <p:spPr>
          <a:xfrm>
            <a:off x="725448" y="6458069"/>
            <a:ext cx="171569"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4</a:t>
            </a:r>
            <a:endParaRPr lang="en-US" sz="2072" dirty="0"/>
          </a:p>
        </p:txBody>
      </p:sp>
      <p:sp>
        <p:nvSpPr>
          <p:cNvPr id="20" name="Text 16"/>
          <p:cNvSpPr/>
          <p:nvPr/>
        </p:nvSpPr>
        <p:spPr>
          <a:xfrm>
            <a:off x="1183958" y="6392347"/>
            <a:ext cx="2649736"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Recommender Systems</a:t>
            </a:r>
            <a:endParaRPr lang="en-US" sz="1727" dirty="0"/>
          </a:p>
        </p:txBody>
      </p:sp>
      <p:sp>
        <p:nvSpPr>
          <p:cNvPr id="21" name="Text 17"/>
          <p:cNvSpPr/>
          <p:nvPr/>
        </p:nvSpPr>
        <p:spPr>
          <a:xfrm>
            <a:off x="1183958" y="6771680"/>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The technique is used in collaborative filtering algorithms for building effective recommender systems.</a:t>
            </a:r>
            <a:endParaRPr lang="en-US" sz="138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14630400" cy="2303264"/>
          </a:xfrm>
          <a:prstGeom prst="rect">
            <a:avLst/>
          </a:prstGeom>
        </p:spPr>
      </p:pic>
      <p:sp>
        <p:nvSpPr>
          <p:cNvPr id="5" name="Text 1"/>
          <p:cNvSpPr/>
          <p:nvPr/>
        </p:nvSpPr>
        <p:spPr>
          <a:xfrm>
            <a:off x="2282309" y="2809994"/>
            <a:ext cx="5592366" cy="575786"/>
          </a:xfrm>
          <a:prstGeom prst="rect">
            <a:avLst/>
          </a:prstGeom>
          <a:noFill/>
          <a:ln/>
        </p:spPr>
        <p:txBody>
          <a:bodyPr wrap="none" rtlCol="0" anchor="t"/>
          <a:lstStyle/>
          <a:p>
            <a:pPr indent="0" marL="0">
              <a:lnSpc>
                <a:spcPts val="4534"/>
              </a:lnSpc>
              <a:buNone/>
            </a:pPr>
            <a:r>
              <a:rPr lang="en-US" sz="3627" dirty="0">
                <a:solidFill>
                  <a:srgbClr val="97B8FF"/>
                </a:solidFill>
                <a:latin typeface="Sora" pitchFamily="34" charset="0"/>
                <a:ea typeface="Sora" pitchFamily="34" charset="-122"/>
                <a:cs typeface="Sora" pitchFamily="34" charset="-120"/>
              </a:rPr>
              <a:t>Variants and Extensions</a:t>
            </a:r>
            <a:endParaRPr lang="en-US" sz="3627" dirty="0"/>
          </a:p>
        </p:txBody>
      </p:sp>
      <p:sp>
        <p:nvSpPr>
          <p:cNvPr id="6" name="Shape 2"/>
          <p:cNvSpPr/>
          <p:nvPr/>
        </p:nvSpPr>
        <p:spPr>
          <a:xfrm>
            <a:off x="2282309" y="3662124"/>
            <a:ext cx="4940737" cy="1939052"/>
          </a:xfrm>
          <a:prstGeom prst="roundRect">
            <a:avLst>
              <a:gd name="adj" fmla="val 1425"/>
            </a:avLst>
          </a:prstGeom>
          <a:solidFill>
            <a:srgbClr val="26262B"/>
          </a:solidFill>
          <a:ln/>
        </p:spPr>
      </p:sp>
      <p:sp>
        <p:nvSpPr>
          <p:cNvPr id="7" name="Text 3"/>
          <p:cNvSpPr/>
          <p:nvPr/>
        </p:nvSpPr>
        <p:spPr>
          <a:xfrm>
            <a:off x="2466499" y="3846314"/>
            <a:ext cx="3083123" cy="287893"/>
          </a:xfrm>
          <a:prstGeom prst="rect">
            <a:avLst/>
          </a:prstGeom>
          <a:noFill/>
          <a:ln/>
        </p:spPr>
        <p:txBody>
          <a:bodyPr wrap="non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Block Coordinate Descent</a:t>
            </a:r>
            <a:endParaRPr lang="en-US" sz="1814" dirty="0"/>
          </a:p>
        </p:txBody>
      </p:sp>
      <p:sp>
        <p:nvSpPr>
          <p:cNvPr id="8" name="Text 4"/>
          <p:cNvSpPr/>
          <p:nvPr/>
        </p:nvSpPr>
        <p:spPr>
          <a:xfrm>
            <a:off x="2466499" y="4244697"/>
            <a:ext cx="4572357" cy="589598"/>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Generalizes alternating minimization to problems with more than two blocks of variables.</a:t>
            </a:r>
            <a:endParaRPr lang="en-US" sz="1451" dirty="0"/>
          </a:p>
        </p:txBody>
      </p:sp>
      <p:sp>
        <p:nvSpPr>
          <p:cNvPr id="9" name="Shape 5"/>
          <p:cNvSpPr/>
          <p:nvPr/>
        </p:nvSpPr>
        <p:spPr>
          <a:xfrm>
            <a:off x="7407235" y="3662124"/>
            <a:ext cx="4940737" cy="1939052"/>
          </a:xfrm>
          <a:prstGeom prst="roundRect">
            <a:avLst>
              <a:gd name="adj" fmla="val 1425"/>
            </a:avLst>
          </a:prstGeom>
          <a:solidFill>
            <a:srgbClr val="26262B"/>
          </a:solidFill>
          <a:ln/>
        </p:spPr>
      </p:sp>
      <p:sp>
        <p:nvSpPr>
          <p:cNvPr id="10" name="Text 6"/>
          <p:cNvSpPr/>
          <p:nvPr/>
        </p:nvSpPr>
        <p:spPr>
          <a:xfrm>
            <a:off x="7591425" y="3846314"/>
            <a:ext cx="4572357" cy="575786"/>
          </a:xfrm>
          <a:prstGeom prst="rect">
            <a:avLst/>
          </a:prstGeom>
          <a:noFill/>
          <a:ln/>
        </p:spPr>
        <p:txBody>
          <a:bodyPr wrap="squar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Alternating Direction Method of Multipliers (ADMM)</a:t>
            </a:r>
            <a:endParaRPr lang="en-US" sz="1814" dirty="0"/>
          </a:p>
        </p:txBody>
      </p:sp>
      <p:sp>
        <p:nvSpPr>
          <p:cNvPr id="11" name="Text 7"/>
          <p:cNvSpPr/>
          <p:nvPr/>
        </p:nvSpPr>
        <p:spPr>
          <a:xfrm>
            <a:off x="7591425" y="4532590"/>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Combines alternating minimization with dual decomposition, leveraging the strengths of both techniques.</a:t>
            </a:r>
            <a:endParaRPr lang="en-US" sz="1451" dirty="0"/>
          </a:p>
        </p:txBody>
      </p:sp>
      <p:sp>
        <p:nvSpPr>
          <p:cNvPr id="12" name="Shape 8"/>
          <p:cNvSpPr/>
          <p:nvPr/>
        </p:nvSpPr>
        <p:spPr>
          <a:xfrm>
            <a:off x="2282309" y="5785366"/>
            <a:ext cx="4940737" cy="1939052"/>
          </a:xfrm>
          <a:prstGeom prst="roundRect">
            <a:avLst>
              <a:gd name="adj" fmla="val 1425"/>
            </a:avLst>
          </a:prstGeom>
          <a:solidFill>
            <a:srgbClr val="26262B"/>
          </a:solidFill>
          <a:ln/>
        </p:spPr>
      </p:sp>
      <p:sp>
        <p:nvSpPr>
          <p:cNvPr id="13" name="Text 9"/>
          <p:cNvSpPr/>
          <p:nvPr/>
        </p:nvSpPr>
        <p:spPr>
          <a:xfrm>
            <a:off x="2466499" y="5969556"/>
            <a:ext cx="4572357" cy="575786"/>
          </a:xfrm>
          <a:prstGeom prst="rect">
            <a:avLst/>
          </a:prstGeom>
          <a:noFill/>
          <a:ln/>
        </p:spPr>
        <p:txBody>
          <a:bodyPr wrap="squar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Proximal Alternating Linearized Minimization (PALM)</a:t>
            </a:r>
            <a:endParaRPr lang="en-US" sz="1814" dirty="0"/>
          </a:p>
        </p:txBody>
      </p:sp>
      <p:sp>
        <p:nvSpPr>
          <p:cNvPr id="14" name="Text 10"/>
          <p:cNvSpPr/>
          <p:nvPr/>
        </p:nvSpPr>
        <p:spPr>
          <a:xfrm>
            <a:off x="2466499" y="6655832"/>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Uses proximal operators to handle non-smooth objective functions, expanding the applicability of alternating minimization.</a:t>
            </a:r>
            <a:endParaRPr lang="en-US" sz="1451" dirty="0"/>
          </a:p>
        </p:txBody>
      </p:sp>
      <p:sp>
        <p:nvSpPr>
          <p:cNvPr id="15" name="Shape 11"/>
          <p:cNvSpPr/>
          <p:nvPr/>
        </p:nvSpPr>
        <p:spPr>
          <a:xfrm>
            <a:off x="7407235" y="5785366"/>
            <a:ext cx="4940737" cy="1939052"/>
          </a:xfrm>
          <a:prstGeom prst="roundRect">
            <a:avLst>
              <a:gd name="adj" fmla="val 1425"/>
            </a:avLst>
          </a:prstGeom>
          <a:solidFill>
            <a:srgbClr val="26262B"/>
          </a:solidFill>
          <a:ln/>
        </p:spPr>
      </p:sp>
      <p:sp>
        <p:nvSpPr>
          <p:cNvPr id="16" name="Text 12"/>
          <p:cNvSpPr/>
          <p:nvPr/>
        </p:nvSpPr>
        <p:spPr>
          <a:xfrm>
            <a:off x="7591425" y="5969556"/>
            <a:ext cx="2910126" cy="287893"/>
          </a:xfrm>
          <a:prstGeom prst="rect">
            <a:avLst/>
          </a:prstGeom>
          <a:noFill/>
          <a:ln/>
        </p:spPr>
        <p:txBody>
          <a:bodyPr wrap="non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Acceleration Techniques</a:t>
            </a:r>
            <a:endParaRPr lang="en-US" sz="1814" dirty="0"/>
          </a:p>
        </p:txBody>
      </p:sp>
      <p:sp>
        <p:nvSpPr>
          <p:cNvPr id="17" name="Text 13"/>
          <p:cNvSpPr/>
          <p:nvPr/>
        </p:nvSpPr>
        <p:spPr>
          <a:xfrm>
            <a:off x="7591425" y="6367939"/>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Methods like momentum can be employed to improve the convergence speed of alternating minimization algorithms.</a:t>
            </a:r>
            <a:endParaRPr lang="en-US" sz="145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35198" y="1364694"/>
            <a:ext cx="6807160" cy="567095"/>
          </a:xfrm>
          <a:prstGeom prst="rect">
            <a:avLst/>
          </a:prstGeom>
          <a:noFill/>
          <a:ln/>
        </p:spPr>
        <p:txBody>
          <a:bodyPr wrap="none" rtlCol="0" anchor="t"/>
          <a:lstStyle/>
          <a:p>
            <a:pPr indent="0" marL="0">
              <a:lnSpc>
                <a:spcPts val="4466"/>
              </a:lnSpc>
              <a:buNone/>
            </a:pPr>
            <a:r>
              <a:rPr lang="en-US" sz="3573" dirty="0">
                <a:solidFill>
                  <a:srgbClr val="97B8FF"/>
                </a:solidFill>
                <a:latin typeface="Sora" pitchFamily="34" charset="0"/>
                <a:ea typeface="Sora" pitchFamily="34" charset="-122"/>
                <a:cs typeface="Sora" pitchFamily="34" charset="-120"/>
              </a:rPr>
              <a:t>Convergence and Limitations</a:t>
            </a:r>
            <a:endParaRPr lang="en-US" sz="3573" dirty="0"/>
          </a:p>
        </p:txBody>
      </p:sp>
      <p:sp>
        <p:nvSpPr>
          <p:cNvPr id="6" name="Shape 2"/>
          <p:cNvSpPr/>
          <p:nvPr/>
        </p:nvSpPr>
        <p:spPr>
          <a:xfrm>
            <a:off x="895945" y="2203966"/>
            <a:ext cx="22860" cy="4660821"/>
          </a:xfrm>
          <a:prstGeom prst="roundRect">
            <a:avLst>
              <a:gd name="adj" fmla="val 119102"/>
            </a:avLst>
          </a:prstGeom>
          <a:solidFill>
            <a:srgbClr val="3F3F44"/>
          </a:solidFill>
          <a:ln/>
        </p:spPr>
      </p:sp>
      <p:sp>
        <p:nvSpPr>
          <p:cNvPr id="7" name="Shape 3"/>
          <p:cNvSpPr/>
          <p:nvPr/>
        </p:nvSpPr>
        <p:spPr>
          <a:xfrm>
            <a:off x="1088708" y="2600920"/>
            <a:ext cx="635198" cy="22860"/>
          </a:xfrm>
          <a:prstGeom prst="roundRect">
            <a:avLst>
              <a:gd name="adj" fmla="val 119102"/>
            </a:avLst>
          </a:prstGeom>
          <a:solidFill>
            <a:srgbClr val="3F3F44"/>
          </a:solidFill>
          <a:ln/>
        </p:spPr>
      </p:sp>
      <p:sp>
        <p:nvSpPr>
          <p:cNvPr id="8" name="Shape 4"/>
          <p:cNvSpPr/>
          <p:nvPr/>
        </p:nvSpPr>
        <p:spPr>
          <a:xfrm>
            <a:off x="703183" y="2408158"/>
            <a:ext cx="408384" cy="408384"/>
          </a:xfrm>
          <a:prstGeom prst="roundRect">
            <a:avLst>
              <a:gd name="adj" fmla="val 6667"/>
            </a:avLst>
          </a:prstGeom>
          <a:solidFill>
            <a:srgbClr val="26262B"/>
          </a:solidFill>
          <a:ln/>
        </p:spPr>
      </p:sp>
      <p:sp>
        <p:nvSpPr>
          <p:cNvPr id="9" name="Text 5"/>
          <p:cNvSpPr/>
          <p:nvPr/>
        </p:nvSpPr>
        <p:spPr>
          <a:xfrm>
            <a:off x="849749" y="2476143"/>
            <a:ext cx="115133"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1</a:t>
            </a:r>
            <a:endParaRPr lang="en-US" sz="2144" dirty="0"/>
          </a:p>
        </p:txBody>
      </p:sp>
      <p:sp>
        <p:nvSpPr>
          <p:cNvPr id="10" name="Text 6"/>
          <p:cNvSpPr/>
          <p:nvPr/>
        </p:nvSpPr>
        <p:spPr>
          <a:xfrm>
            <a:off x="1905595" y="2385417"/>
            <a:ext cx="2942034"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Convergence Guarantees</a:t>
            </a:r>
            <a:endParaRPr lang="en-US" sz="1787" dirty="0"/>
          </a:p>
        </p:txBody>
      </p:sp>
      <p:sp>
        <p:nvSpPr>
          <p:cNvPr id="11" name="Text 7"/>
          <p:cNvSpPr/>
          <p:nvPr/>
        </p:nvSpPr>
        <p:spPr>
          <a:xfrm>
            <a:off x="1905595" y="2777847"/>
            <a:ext cx="6603206" cy="870823"/>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Alternating minimization is guaranteed to converge for convex problems under mild conditions, while for non-convex problems, it typically converges to a local optimum.</a:t>
            </a:r>
            <a:endParaRPr lang="en-US" sz="1429" dirty="0"/>
          </a:p>
        </p:txBody>
      </p:sp>
      <p:sp>
        <p:nvSpPr>
          <p:cNvPr id="12" name="Shape 8"/>
          <p:cNvSpPr/>
          <p:nvPr/>
        </p:nvSpPr>
        <p:spPr>
          <a:xfrm>
            <a:off x="1088708" y="4408527"/>
            <a:ext cx="635198" cy="22860"/>
          </a:xfrm>
          <a:prstGeom prst="roundRect">
            <a:avLst>
              <a:gd name="adj" fmla="val 119102"/>
            </a:avLst>
          </a:prstGeom>
          <a:solidFill>
            <a:srgbClr val="3F3F44"/>
          </a:solidFill>
          <a:ln/>
        </p:spPr>
      </p:sp>
      <p:sp>
        <p:nvSpPr>
          <p:cNvPr id="13" name="Shape 9"/>
          <p:cNvSpPr/>
          <p:nvPr/>
        </p:nvSpPr>
        <p:spPr>
          <a:xfrm>
            <a:off x="703183" y="4215765"/>
            <a:ext cx="408384" cy="408384"/>
          </a:xfrm>
          <a:prstGeom prst="roundRect">
            <a:avLst>
              <a:gd name="adj" fmla="val 6667"/>
            </a:avLst>
          </a:prstGeom>
          <a:solidFill>
            <a:srgbClr val="26262B"/>
          </a:solidFill>
          <a:ln/>
        </p:spPr>
      </p:sp>
      <p:sp>
        <p:nvSpPr>
          <p:cNvPr id="14" name="Text 10"/>
          <p:cNvSpPr/>
          <p:nvPr/>
        </p:nvSpPr>
        <p:spPr>
          <a:xfrm>
            <a:off x="822484" y="4283750"/>
            <a:ext cx="169664"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2</a:t>
            </a:r>
            <a:endParaRPr lang="en-US" sz="2144" dirty="0"/>
          </a:p>
        </p:txBody>
      </p:sp>
      <p:sp>
        <p:nvSpPr>
          <p:cNvPr id="15" name="Text 11"/>
          <p:cNvSpPr/>
          <p:nvPr/>
        </p:nvSpPr>
        <p:spPr>
          <a:xfrm>
            <a:off x="1905595" y="4193024"/>
            <a:ext cx="2268855"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Convergence Rate</a:t>
            </a:r>
            <a:endParaRPr lang="en-US" sz="1787" dirty="0"/>
          </a:p>
        </p:txBody>
      </p:sp>
      <p:sp>
        <p:nvSpPr>
          <p:cNvPr id="16" name="Text 12"/>
          <p:cNvSpPr/>
          <p:nvPr/>
        </p:nvSpPr>
        <p:spPr>
          <a:xfrm>
            <a:off x="1905595" y="4585454"/>
            <a:ext cx="6603206" cy="580549"/>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The convergence rate of alternating minimization can be linear under certain assumptions, making it an efficient optimization technique in many scenarios.</a:t>
            </a:r>
            <a:endParaRPr lang="en-US" sz="1429" dirty="0"/>
          </a:p>
        </p:txBody>
      </p:sp>
      <p:sp>
        <p:nvSpPr>
          <p:cNvPr id="17" name="Shape 13"/>
          <p:cNvSpPr/>
          <p:nvPr/>
        </p:nvSpPr>
        <p:spPr>
          <a:xfrm>
            <a:off x="1088708" y="5925860"/>
            <a:ext cx="635198" cy="22860"/>
          </a:xfrm>
          <a:prstGeom prst="roundRect">
            <a:avLst>
              <a:gd name="adj" fmla="val 119102"/>
            </a:avLst>
          </a:prstGeom>
          <a:solidFill>
            <a:srgbClr val="3F3F44"/>
          </a:solidFill>
          <a:ln/>
        </p:spPr>
      </p:sp>
      <p:sp>
        <p:nvSpPr>
          <p:cNvPr id="18" name="Shape 14"/>
          <p:cNvSpPr/>
          <p:nvPr/>
        </p:nvSpPr>
        <p:spPr>
          <a:xfrm>
            <a:off x="703183" y="5733098"/>
            <a:ext cx="408384" cy="408384"/>
          </a:xfrm>
          <a:prstGeom prst="roundRect">
            <a:avLst>
              <a:gd name="adj" fmla="val 6667"/>
            </a:avLst>
          </a:prstGeom>
          <a:solidFill>
            <a:srgbClr val="26262B"/>
          </a:solidFill>
          <a:ln/>
        </p:spPr>
      </p:sp>
      <p:sp>
        <p:nvSpPr>
          <p:cNvPr id="19" name="Text 15"/>
          <p:cNvSpPr/>
          <p:nvPr/>
        </p:nvSpPr>
        <p:spPr>
          <a:xfrm>
            <a:off x="822960" y="5801082"/>
            <a:ext cx="168831"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3</a:t>
            </a:r>
            <a:endParaRPr lang="en-US" sz="2144" dirty="0"/>
          </a:p>
        </p:txBody>
      </p:sp>
      <p:sp>
        <p:nvSpPr>
          <p:cNvPr id="20" name="Text 16"/>
          <p:cNvSpPr/>
          <p:nvPr/>
        </p:nvSpPr>
        <p:spPr>
          <a:xfrm>
            <a:off x="1905595" y="5710357"/>
            <a:ext cx="3305175"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Local Optima and Sensitivity</a:t>
            </a:r>
            <a:endParaRPr lang="en-US" sz="1787" dirty="0"/>
          </a:p>
        </p:txBody>
      </p:sp>
      <p:sp>
        <p:nvSpPr>
          <p:cNvPr id="21" name="Text 17"/>
          <p:cNvSpPr/>
          <p:nvPr/>
        </p:nvSpPr>
        <p:spPr>
          <a:xfrm>
            <a:off x="1905595" y="6102787"/>
            <a:ext cx="6603206" cy="580549"/>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The technique may get stuck in local optima for non-convex problems, and the final solution can be sensitive to the choice of initial conditions.</a:t>
            </a:r>
            <a:endParaRPr lang="en-US" sz="1429"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767953"/>
            <a:ext cx="7934325" cy="1080135"/>
          </a:xfrm>
          <a:prstGeom prst="rect">
            <a:avLst/>
          </a:prstGeom>
          <a:noFill/>
          <a:ln/>
        </p:spPr>
        <p:txBody>
          <a:bodyPr wrap="squar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Best Practices for Alternating Minimization</a:t>
            </a:r>
            <a:endParaRPr lang="en-US" sz="3402" dirty="0"/>
          </a:p>
        </p:txBody>
      </p:sp>
      <p:pic>
        <p:nvPicPr>
          <p:cNvPr id="6" name="Image 2" descr="preencoded.png">    </p:cNvPr>
          <p:cNvPicPr>
            <a:picLocks noChangeAspect="1"/>
          </p:cNvPicPr>
          <p:nvPr/>
        </p:nvPicPr>
        <p:blipFill>
          <a:blip r:embed="rId3"/>
          <a:stretch>
            <a:fillRect/>
          </a:stretch>
        </p:blipFill>
        <p:spPr>
          <a:xfrm>
            <a:off x="6091238" y="2107287"/>
            <a:ext cx="431959" cy="431959"/>
          </a:xfrm>
          <a:prstGeom prst="rect">
            <a:avLst/>
          </a:prstGeom>
        </p:spPr>
      </p:pic>
      <p:sp>
        <p:nvSpPr>
          <p:cNvPr id="7" name="Text 2"/>
          <p:cNvSpPr/>
          <p:nvPr/>
        </p:nvSpPr>
        <p:spPr>
          <a:xfrm>
            <a:off x="6091238" y="2712006"/>
            <a:ext cx="2450783"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Multiple Initializations</a:t>
            </a:r>
            <a:endParaRPr lang="en-US" sz="1701" dirty="0"/>
          </a:p>
        </p:txBody>
      </p:sp>
      <p:sp>
        <p:nvSpPr>
          <p:cNvPr id="8" name="Text 3"/>
          <p:cNvSpPr/>
          <p:nvPr/>
        </p:nvSpPr>
        <p:spPr>
          <a:xfrm>
            <a:off x="6091238" y="3085505"/>
            <a:ext cx="7934325" cy="276582"/>
          </a:xfrm>
          <a:prstGeom prst="rect">
            <a:avLst/>
          </a:prstGeom>
          <a:noFill/>
          <a:ln/>
        </p:spPr>
        <p:txBody>
          <a:bodyPr wrap="non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Using different starting points can help mitigate the risk of getting stuck in local optima.</a:t>
            </a:r>
            <a:endParaRPr lang="en-US" sz="1361" dirty="0"/>
          </a:p>
        </p:txBody>
      </p:sp>
      <p:pic>
        <p:nvPicPr>
          <p:cNvPr id="9" name="Image 3" descr="preencoded.png">    </p:cNvPr>
          <p:cNvPicPr>
            <a:picLocks noChangeAspect="1"/>
          </p:cNvPicPr>
          <p:nvPr/>
        </p:nvPicPr>
        <p:blipFill>
          <a:blip r:embed="rId4"/>
          <a:stretch>
            <a:fillRect/>
          </a:stretch>
        </p:blipFill>
        <p:spPr>
          <a:xfrm>
            <a:off x="6091238" y="3880485"/>
            <a:ext cx="431959" cy="431959"/>
          </a:xfrm>
          <a:prstGeom prst="rect">
            <a:avLst/>
          </a:prstGeom>
        </p:spPr>
      </p:pic>
      <p:sp>
        <p:nvSpPr>
          <p:cNvPr id="10" name="Text 4"/>
          <p:cNvSpPr/>
          <p:nvPr/>
        </p:nvSpPr>
        <p:spPr>
          <a:xfrm>
            <a:off x="6091238" y="4485203"/>
            <a:ext cx="2729627"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Acceleration Techniques</a:t>
            </a:r>
            <a:endParaRPr lang="en-US" sz="1701" dirty="0"/>
          </a:p>
        </p:txBody>
      </p:sp>
      <p:sp>
        <p:nvSpPr>
          <p:cNvPr id="11" name="Text 5"/>
          <p:cNvSpPr/>
          <p:nvPr/>
        </p:nvSpPr>
        <p:spPr>
          <a:xfrm>
            <a:off x="6091238" y="4858703"/>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Employing methods like momentum can speed up the convergence of alternating minimization algorithms.</a:t>
            </a:r>
            <a:endParaRPr lang="en-US" sz="1361" dirty="0"/>
          </a:p>
        </p:txBody>
      </p:sp>
      <p:pic>
        <p:nvPicPr>
          <p:cNvPr id="12" name="Image 4" descr="preencoded.png">    </p:cNvPr>
          <p:cNvPicPr>
            <a:picLocks noChangeAspect="1"/>
          </p:cNvPicPr>
          <p:nvPr/>
        </p:nvPicPr>
        <p:blipFill>
          <a:blip r:embed="rId5"/>
          <a:stretch>
            <a:fillRect/>
          </a:stretch>
        </p:blipFill>
        <p:spPr>
          <a:xfrm>
            <a:off x="6091238" y="5930265"/>
            <a:ext cx="431959" cy="431959"/>
          </a:xfrm>
          <a:prstGeom prst="rect">
            <a:avLst/>
          </a:prstGeom>
        </p:spPr>
      </p:pic>
      <p:sp>
        <p:nvSpPr>
          <p:cNvPr id="13" name="Text 6"/>
          <p:cNvSpPr/>
          <p:nvPr/>
        </p:nvSpPr>
        <p:spPr>
          <a:xfrm>
            <a:off x="6091238" y="6534983"/>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Regularization</a:t>
            </a:r>
            <a:endParaRPr lang="en-US" sz="1701" dirty="0"/>
          </a:p>
        </p:txBody>
      </p:sp>
      <p:sp>
        <p:nvSpPr>
          <p:cNvPr id="14" name="Text 7"/>
          <p:cNvSpPr/>
          <p:nvPr/>
        </p:nvSpPr>
        <p:spPr>
          <a:xfrm>
            <a:off x="6091238" y="6908482"/>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Adding regularization terms can improve the stability and generalization of the optimization process.</a:t>
            </a:r>
            <a:endParaRPr lang="en-US" sz="1361"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44141" y="1257776"/>
            <a:ext cx="7655719" cy="1993463"/>
          </a:xfrm>
          <a:prstGeom prst="rect">
            <a:avLst/>
          </a:prstGeom>
          <a:noFill/>
          <a:ln/>
        </p:spPr>
        <p:txBody>
          <a:bodyPr wrap="square" rtlCol="0" anchor="t"/>
          <a:lstStyle/>
          <a:p>
            <a:pPr indent="0" marL="0">
              <a:lnSpc>
                <a:spcPts val="5232"/>
              </a:lnSpc>
              <a:buNone/>
            </a:pPr>
            <a:r>
              <a:rPr lang="en-US" sz="4186" dirty="0">
                <a:solidFill>
                  <a:srgbClr val="97B8FF"/>
                </a:solidFill>
                <a:latin typeface="Sora" pitchFamily="34" charset="0"/>
                <a:ea typeface="Sora" pitchFamily="34" charset="-122"/>
                <a:cs typeface="Sora" pitchFamily="34" charset="-120"/>
              </a:rPr>
              <a:t>Conclusion: Embracing the Power of Alternating Minimization</a:t>
            </a:r>
            <a:endParaRPr lang="en-US" sz="4186" dirty="0"/>
          </a:p>
        </p:txBody>
      </p:sp>
      <p:sp>
        <p:nvSpPr>
          <p:cNvPr id="6" name="Text 2"/>
          <p:cNvSpPr/>
          <p:nvPr/>
        </p:nvSpPr>
        <p:spPr>
          <a:xfrm>
            <a:off x="744141" y="3570089"/>
            <a:ext cx="7655719" cy="3401616"/>
          </a:xfrm>
          <a:prstGeom prst="rect">
            <a:avLst/>
          </a:prstGeom>
          <a:noFill/>
          <a:ln/>
        </p:spPr>
        <p:txBody>
          <a:bodyPr wrap="square" rtlCol="0" anchor="t"/>
          <a:lstStyle/>
          <a:p>
            <a:pPr indent="0" marL="0">
              <a:lnSpc>
                <a:spcPts val="2679"/>
              </a:lnSpc>
              <a:buNone/>
            </a:pPr>
            <a:r>
              <a:rPr lang="en-US" sz="1674" dirty="0">
                <a:solidFill>
                  <a:srgbClr val="E0D6DE"/>
                </a:solidFill>
                <a:latin typeface="Noto Sans TC" pitchFamily="34" charset="0"/>
                <a:ea typeface="Noto Sans TC" pitchFamily="34" charset="-122"/>
                <a:cs typeface="Noto Sans TC" pitchFamily="34" charset="-120"/>
              </a:rPr>
              <a:t>Alternating minimization is a versatile and powerful optimization technique that has found widespread applications in various fields, from machine learning and signal processing to computer vision and recommender systems. By breaking down complex problems into more manageable subproblems, this iterative approach often makes previously intractable problems accessible, providing valuable insights and enhanced optimization capabilities. As researchers and engineers continue to explore the limits and potential of alternating minimization, this technique is poised to play an increasingly crucial role in advancing the state of the art in optimization and problem-solving.</a:t>
            </a:r>
            <a:endParaRPr lang="en-US" sz="167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2024-08-08T03:24:44Z</dcterms:created>
  <dcterms:modified xsi:type="dcterms:W3CDTF">2024-08-08T03:24:44Z</dcterms:modified>
</cp:coreProperties>
</file>